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Garet ExtraBold" charset="1" panose="00000000000000000000"/>
      <p:regular r:id="rId10"/>
    </p:embeddedFont>
    <p:embeddedFont>
      <p:font typeface="Garet ExtraBold Bold" charset="1" panose="00000000000000000000"/>
      <p:regular r:id="rId11"/>
    </p:embeddedFont>
    <p:embeddedFont>
      <p:font typeface="Garet" charset="1" panose="00000000000000000000"/>
      <p:regular r:id="rId12"/>
    </p:embeddedFont>
    <p:embeddedFont>
      <p:font typeface="Garet Bold" charset="1" panose="00000000000000000000"/>
      <p:regular r:id="rId13"/>
    </p:embeddedFont>
    <p:embeddedFont>
      <p:font typeface="Garet Italics" charset="1" panose="00000000000000000000"/>
      <p:regular r:id="rId14"/>
    </p:embeddedFont>
    <p:embeddedFont>
      <p:font typeface="Garet Bold Italics" charset="1" panose="00000000000000000000"/>
      <p:regular r:id="rId15"/>
    </p:embeddedFont>
    <p:embeddedFont>
      <p:font typeface="Garet Light" charset="1" panose="00000000000000000000"/>
      <p:regular r:id="rId16"/>
    </p:embeddedFont>
    <p:embeddedFont>
      <p:font typeface="Garet Ultra-Bold" charset="1" panose="00000000000000000000"/>
      <p:regular r:id="rId17"/>
    </p:embeddedFont>
    <p:embeddedFont>
      <p:font typeface="Garet Ultra-Bold Italics" charset="1" panose="00000000000000000000"/>
      <p:regular r:id="rId18"/>
    </p:embeddedFont>
    <p:embeddedFont>
      <p:font typeface="Garet Heavy" charset="1" panose="00000000000000000000"/>
      <p:regular r:id="rId19"/>
    </p:embeddedFont>
    <p:embeddedFont>
      <p:font typeface="Garet Heavy Italics" charset="1" panose="00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41.jpe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Relationship Id="rId5" Target="../media/image46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47.jpeg" Type="http://schemas.openxmlformats.org/officeDocument/2006/relationships/image"/><Relationship Id="rId4" Target="../media/image48.jpeg" Type="http://schemas.openxmlformats.org/officeDocument/2006/relationships/image"/><Relationship Id="rId5" Target="../media/image49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50.jpeg" Type="http://schemas.openxmlformats.org/officeDocument/2006/relationships/image"/><Relationship Id="rId4" Target="../media/image19.jpeg" Type="http://schemas.openxmlformats.org/officeDocument/2006/relationships/image"/><Relationship Id="rId5" Target="../media/image51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Relationship Id="rId5" Target="../media/image54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jpe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454195"/>
            <a:ext cx="18288000" cy="1028700"/>
            <a:chOff x="0" y="0"/>
            <a:chExt cx="6671512" cy="3752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71512" cy="375273"/>
            </a:xfrm>
            <a:custGeom>
              <a:avLst/>
              <a:gdLst/>
              <a:ahLst/>
              <a:cxnLst/>
              <a:rect r="r" b="b" t="t" l="l"/>
              <a:pathLst>
                <a:path h="375273" w="6671512">
                  <a:moveTo>
                    <a:pt x="0" y="0"/>
                  </a:moveTo>
                  <a:lnTo>
                    <a:pt x="6671512" y="0"/>
                  </a:lnTo>
                  <a:lnTo>
                    <a:pt x="6671512" y="375273"/>
                  </a:lnTo>
                  <a:lnTo>
                    <a:pt x="0" y="375273"/>
                  </a:lnTo>
                  <a:close/>
                </a:path>
              </a:pathLst>
            </a:custGeom>
            <a:solidFill>
              <a:srgbClr val="E3E1D4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-5400000">
            <a:off x="1367842" y="8115053"/>
            <a:ext cx="2554922" cy="5290606"/>
          </a:xfrm>
          <a:custGeom>
            <a:avLst/>
            <a:gdLst/>
            <a:ahLst/>
            <a:cxnLst/>
            <a:rect r="r" b="b" t="t" l="l"/>
            <a:pathLst>
              <a:path h="5290606" w="2554922">
                <a:moveTo>
                  <a:pt x="0" y="0"/>
                </a:moveTo>
                <a:lnTo>
                  <a:pt x="2554922" y="0"/>
                </a:lnTo>
                <a:lnTo>
                  <a:pt x="2554922" y="5290606"/>
                </a:lnTo>
                <a:lnTo>
                  <a:pt x="0" y="5290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952419" y="8115053"/>
            <a:ext cx="2554922" cy="5290606"/>
          </a:xfrm>
          <a:custGeom>
            <a:avLst/>
            <a:gdLst/>
            <a:ahLst/>
            <a:cxnLst/>
            <a:rect r="r" b="b" t="t" l="l"/>
            <a:pathLst>
              <a:path h="5290606" w="2554922">
                <a:moveTo>
                  <a:pt x="0" y="0"/>
                </a:moveTo>
                <a:lnTo>
                  <a:pt x="2554922" y="0"/>
                </a:lnTo>
                <a:lnTo>
                  <a:pt x="2554922" y="5290606"/>
                </a:lnTo>
                <a:lnTo>
                  <a:pt x="0" y="5290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2536995" y="8115053"/>
            <a:ext cx="2554922" cy="5290606"/>
          </a:xfrm>
          <a:custGeom>
            <a:avLst/>
            <a:gdLst/>
            <a:ahLst/>
            <a:cxnLst/>
            <a:rect r="r" b="b" t="t" l="l"/>
            <a:pathLst>
              <a:path h="5290606" w="2554922">
                <a:moveTo>
                  <a:pt x="0" y="0"/>
                </a:moveTo>
                <a:lnTo>
                  <a:pt x="2554922" y="0"/>
                </a:lnTo>
                <a:lnTo>
                  <a:pt x="2554922" y="5290606"/>
                </a:lnTo>
                <a:lnTo>
                  <a:pt x="0" y="5290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8121572" y="8115053"/>
            <a:ext cx="2554922" cy="5290606"/>
          </a:xfrm>
          <a:custGeom>
            <a:avLst/>
            <a:gdLst/>
            <a:ahLst/>
            <a:cxnLst/>
            <a:rect r="r" b="b" t="t" l="l"/>
            <a:pathLst>
              <a:path h="5290606" w="2554922">
                <a:moveTo>
                  <a:pt x="0" y="0"/>
                </a:moveTo>
                <a:lnTo>
                  <a:pt x="2554922" y="0"/>
                </a:lnTo>
                <a:lnTo>
                  <a:pt x="2554922" y="5290606"/>
                </a:lnTo>
                <a:lnTo>
                  <a:pt x="0" y="5290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66208" y="0"/>
            <a:ext cx="3821792" cy="3821792"/>
          </a:xfrm>
          <a:custGeom>
            <a:avLst/>
            <a:gdLst/>
            <a:ahLst/>
            <a:cxnLst/>
            <a:rect r="r" b="b" t="t" l="l"/>
            <a:pathLst>
              <a:path h="3821792" w="3821792">
                <a:moveTo>
                  <a:pt x="0" y="0"/>
                </a:moveTo>
                <a:lnTo>
                  <a:pt x="3821792" y="0"/>
                </a:lnTo>
                <a:lnTo>
                  <a:pt x="3821792" y="3821792"/>
                </a:lnTo>
                <a:lnTo>
                  <a:pt x="0" y="3821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05565" y="3585209"/>
            <a:ext cx="10876870" cy="351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10"/>
              </a:lnSpc>
              <a:spcBef>
                <a:spcPct val="0"/>
              </a:spcBef>
            </a:pPr>
            <a:r>
              <a:rPr lang="en-US" sz="11000">
                <a:solidFill>
                  <a:srgbClr val="E3E1D4"/>
                </a:solidFill>
                <a:latin typeface="Garet Ultra-Bold"/>
              </a:rPr>
              <a:t>AKTIVNOSTI PROVEDENE U STEM-U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02115" y="8602590"/>
            <a:ext cx="8883770" cy="655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3"/>
              </a:lnSpc>
            </a:pPr>
            <a:r>
              <a:rPr lang="en-US" sz="3809" spc="380">
                <a:solidFill>
                  <a:srgbClr val="3B383F"/>
                </a:solidFill>
                <a:latin typeface="Garet Light"/>
              </a:rPr>
              <a:t>OŠ JULIJA BENEŠIĆA ILOK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72232" y="7464645"/>
            <a:ext cx="2343536" cy="493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320"/>
              </a:lnSpc>
            </a:pPr>
            <a:r>
              <a:rPr lang="en-US" sz="2400" spc="240">
                <a:solidFill>
                  <a:srgbClr val="7EA9D6"/>
                </a:solidFill>
                <a:latin typeface="Garet Light"/>
              </a:rPr>
              <a:t>2023/2024.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71150" y="3175330"/>
            <a:ext cx="5713095" cy="571309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8163" t="0" r="-2517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284245" y="3175330"/>
            <a:ext cx="5713095" cy="57130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997340" y="3175330"/>
            <a:ext cx="5713095" cy="57130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0" r="-333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E3E1D4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E3E1D4"/>
                </a:solidFill>
                <a:latin typeface="Garet Light"/>
              </a:rPr>
              <a:t>MAGDALENA MANDIĆ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2484" y="3175330"/>
            <a:ext cx="5713095" cy="571309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284245" y="3175330"/>
            <a:ext cx="5713095" cy="57130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283090" y="3175330"/>
            <a:ext cx="5713095" cy="57130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8963" t="0" r="-14369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E3E1D4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7EA9D6"/>
                </a:solidFill>
                <a:latin typeface="Garet Light"/>
              </a:rPr>
              <a:t>MATEJA KNEZOVIĆ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176" y="1028700"/>
            <a:ext cx="5713095" cy="571309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287453" y="2286953"/>
            <a:ext cx="5713095" cy="57130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238672" y="3545205"/>
            <a:ext cx="5713095" cy="57130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90197" t="-17454" r="-12073" b="-34248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6774" y="2913951"/>
            <a:ext cx="5718755" cy="5718732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7EA9D6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3B383F"/>
                </a:solidFill>
                <a:latin typeface="Garet Light"/>
              </a:rPr>
              <a:t>TAJANA VRBANAC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098885" y="3618416"/>
            <a:ext cx="6090230" cy="6090205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3549" t="0" r="-9783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372471" y="2913951"/>
            <a:ext cx="5718755" cy="5718732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2631" t="0" r="-1070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380130" y="1028700"/>
            <a:ext cx="5718755" cy="5718732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342309">
            <a:off x="6098885" y="2098397"/>
            <a:ext cx="6090230" cy="6090205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6666" r="0" b="-1666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3689845">
            <a:off x="12189115" y="3539568"/>
            <a:ext cx="5718755" cy="5718732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16666" r="0" b="-16666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6774" y="2913951"/>
            <a:ext cx="5718755" cy="5718732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372471" y="2913951"/>
            <a:ext cx="5718755" cy="5718732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6666" r="0" b="-1666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994256" y="3038602"/>
            <a:ext cx="6299488" cy="5469430"/>
            <a:chOff x="0" y="0"/>
            <a:chExt cx="936153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36153" cy="812800"/>
            </a:xfrm>
            <a:custGeom>
              <a:avLst/>
              <a:gdLst/>
              <a:ahLst/>
              <a:cxnLst/>
              <a:rect r="r" b="b" t="t" l="l"/>
              <a:pathLst>
                <a:path h="812800" w="936153">
                  <a:moveTo>
                    <a:pt x="0" y="0"/>
                  </a:moveTo>
                  <a:lnTo>
                    <a:pt x="936153" y="0"/>
                  </a:lnTo>
                  <a:lnTo>
                    <a:pt x="93615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7018" t="0" r="-868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3B383F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E3E1D4"/>
                </a:solidFill>
                <a:latin typeface="Garet Light"/>
              </a:rPr>
              <a:t>VEDRANA ĆORIĆ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9301" y="1028700"/>
            <a:ext cx="5718755" cy="5718732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30" t="0" r="-1663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369944" y="3539568"/>
            <a:ext cx="5718755" cy="5718732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6666" r="0" b="-1666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994256" y="2408785"/>
            <a:ext cx="6299488" cy="5469430"/>
            <a:chOff x="0" y="0"/>
            <a:chExt cx="936153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36153" cy="812800"/>
            </a:xfrm>
            <a:custGeom>
              <a:avLst/>
              <a:gdLst/>
              <a:ahLst/>
              <a:cxnLst/>
              <a:rect r="r" b="b" t="t" l="l"/>
              <a:pathLst>
                <a:path h="812800" w="936153">
                  <a:moveTo>
                    <a:pt x="0" y="0"/>
                  </a:moveTo>
                  <a:lnTo>
                    <a:pt x="936153" y="0"/>
                  </a:lnTo>
                  <a:lnTo>
                    <a:pt x="93615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7882" t="0" r="-7882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2484" y="3175330"/>
            <a:ext cx="5713095" cy="571309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6703" t="0" r="-16703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284245" y="3175330"/>
            <a:ext cx="5713095" cy="57130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703" t="0" r="-1670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283090" y="3175330"/>
            <a:ext cx="5713095" cy="57130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703" t="0" r="-1670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E3E1D4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D14043"/>
                </a:solidFill>
                <a:latin typeface="Garet Light"/>
              </a:rPr>
              <a:t>KATA BAGARA-RADIĆ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5400" y="2286952"/>
            <a:ext cx="5713095" cy="571309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6703" t="0" r="-16703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284245" y="2286953"/>
            <a:ext cx="5713095" cy="57130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283090" y="2286953"/>
            <a:ext cx="5713095" cy="57130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703" t="0" r="-16703" b="0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E3E1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1177925"/>
            <a:ext cx="17259300" cy="798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imo"/>
              </a:rPr>
              <a:t>DRAGI PRIJATELJI IZ NORVEŠKE,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imo"/>
              </a:rPr>
              <a:t>HVALA VAM ZA VAŠ DRUGI POSJET NAŠOJ ŠKOLI I NAŠEM GRADU. UČENICI NAŠE ŠKOLE SU KROZ OVAJ PROJEKAT UPOZNALI NOVE PRIJATELJE I IZGRADILI BOGATO PRIJATELJSTVO I PUNO ZNANJA STEKLI SA SVIM OSTALIM PARTNERSKIM ŠKOLAMA KOJE SU U PROJEKTU.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imo"/>
              </a:rPr>
              <a:t>NAŠ POSJET VAŠIM GRADOVIMA SKIENU I OSLU OSTAVIO JE DUBOK TRAG U SRCU JER STE NAM POKAZALI VELIKO SRCE I BRIGU ZA ČOVJEKA I PRIRODU. ZNANJA STEČENA PROJEKTNOM NASTAVOM NAJČEŠĆE SU TRAJNA ZNANJA.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imo"/>
              </a:rPr>
              <a:t>VELIKO HVALA NAŠEM KORDINATORU ZVONIMIRU KOJI NAS JE SVE SPOJIO I USPJEŠNO DOVEO DO KRAJA PROJEKTA.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imo"/>
              </a:rPr>
              <a:t>U IME RAVNATELJA ŠKOLE SVIH UČENIKA I NAS UČITELJICA ŽELIMO VAM REĆI HVALA ZA SVE.</a:t>
            </a:r>
          </a:p>
          <a:p>
            <a:pPr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Arimo"/>
              </a:rPr>
              <a:t>                                                                                                     ILOK, 6.02.2024.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28700"/>
            <a:ext cx="15348851" cy="1017729"/>
            <a:chOff x="0" y="0"/>
            <a:chExt cx="5599303" cy="3712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99302" cy="371270"/>
            </a:xfrm>
            <a:custGeom>
              <a:avLst/>
              <a:gdLst/>
              <a:ahLst/>
              <a:cxnLst/>
              <a:rect r="r" b="b" t="t" l="l"/>
              <a:pathLst>
                <a:path h="371270" w="5599302">
                  <a:moveTo>
                    <a:pt x="0" y="0"/>
                  </a:moveTo>
                  <a:lnTo>
                    <a:pt x="5599302" y="0"/>
                  </a:lnTo>
                  <a:lnTo>
                    <a:pt x="5599302" y="371270"/>
                  </a:lnTo>
                  <a:lnTo>
                    <a:pt x="0" y="371270"/>
                  </a:lnTo>
                  <a:close/>
                </a:path>
              </a:pathLst>
            </a:custGeom>
            <a:solidFill>
              <a:srgbClr val="D14043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5143500"/>
            <a:ext cx="4823364" cy="4823345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703" r="0" b="-16703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-694742" y="1245464"/>
            <a:ext cx="1673833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E3E1D4"/>
                </a:solidFill>
                <a:latin typeface="Garet ExtraBold"/>
              </a:rPr>
              <a:t>STUDIJSKO PUTOVANJE U NORVEŠKU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60460" y="2505075"/>
            <a:ext cx="14767080" cy="263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1999" spc="199">
                <a:solidFill>
                  <a:srgbClr val="E3E1D4"/>
                </a:solidFill>
                <a:latin typeface="Garet Light"/>
              </a:rPr>
              <a:t>U Skienu smo posjetili njihovu osnovnu školu, vidjeli primjere dobre prakse i rada u učionici s učenicima. Bili smo i u Brekkeparkenu, muzeju na otvorenom. Drugi dan išli smo u obližnji gradić Porsgrunn gdje smo posjetili znanstveni centar DuVerden u kojem smo imali prilike sudjelovati na radionici robotike pomoću micro bitova. Osim radionice imali smo priliku okušati se i u još puno različitih aktivnosti vezanih za kemiju, biologiju, fiziku, matematiku i sl. </a:t>
            </a:r>
          </a:p>
          <a:p>
            <a:pPr algn="ctr" marL="0" indent="0" lvl="0">
              <a:lnSpc>
                <a:spcPts val="3599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6732318" y="5143500"/>
            <a:ext cx="4823364" cy="482334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435936" y="5143500"/>
            <a:ext cx="4823364" cy="4823345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7094" t="0" r="-57094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28700"/>
            <a:ext cx="15558791" cy="2592741"/>
            <a:chOff x="0" y="0"/>
            <a:chExt cx="5675889" cy="9458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75889" cy="945839"/>
            </a:xfrm>
            <a:custGeom>
              <a:avLst/>
              <a:gdLst/>
              <a:ahLst/>
              <a:cxnLst/>
              <a:rect r="r" b="b" t="t" l="l"/>
              <a:pathLst>
                <a:path h="945839" w="5675889">
                  <a:moveTo>
                    <a:pt x="0" y="0"/>
                  </a:moveTo>
                  <a:lnTo>
                    <a:pt x="5675889" y="0"/>
                  </a:lnTo>
                  <a:lnTo>
                    <a:pt x="5675889" y="945839"/>
                  </a:lnTo>
                  <a:lnTo>
                    <a:pt x="0" y="945839"/>
                  </a:lnTo>
                  <a:close/>
                </a:path>
              </a:pathLst>
            </a:custGeom>
            <a:solidFill>
              <a:srgbClr val="3B383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81771" y="1090630"/>
            <a:ext cx="14977020" cy="2345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</a:pPr>
            <a:r>
              <a:rPr lang="en-US" sz="2099" spc="209">
                <a:solidFill>
                  <a:srgbClr val="E3E1D4"/>
                </a:solidFill>
                <a:latin typeface="Garet Light"/>
              </a:rPr>
              <a:t> </a:t>
            </a:r>
            <a:r>
              <a:rPr lang="en-US" sz="2099" spc="209">
                <a:solidFill>
                  <a:srgbClr val="E3E1D4"/>
                </a:solidFill>
                <a:latin typeface="Garet Light"/>
              </a:rPr>
              <a:t>Zadnja dva dana bila su rezervirana za Oslo. Posjetili smo Opera House, muzej Munch, rezidenciju norveške kraljevske obitelji, gradsku vijećnicu Radhuset i njihov veliki školski vrt Geitmyra kojeg koristi 17 škola iz Osla. Vrt je bio prepun bogatih plodova uzgojenih na prirodan i ekološki način. Nakon obilaska kulturnih znamenitosti, domaćini su nas počastili plovidbom oko Osla, koja će nam ostati u sjećanju po prekrasnom panoramskom pogledu.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73567" y="4918183"/>
            <a:ext cx="4056697" cy="3789027"/>
            <a:chOff x="0" y="0"/>
            <a:chExt cx="812800" cy="7591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759170"/>
            </a:xfrm>
            <a:custGeom>
              <a:avLst/>
              <a:gdLst/>
              <a:ahLst/>
              <a:cxnLst/>
              <a:rect r="r" b="b" t="t" l="l"/>
              <a:pathLst>
                <a:path h="759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59170"/>
                  </a:lnTo>
                  <a:lnTo>
                    <a:pt x="0" y="759170"/>
                  </a:lnTo>
                  <a:close/>
                </a:path>
              </a:pathLst>
            </a:custGeom>
            <a:blipFill>
              <a:blip r:embed="rId3"/>
              <a:stretch>
                <a:fillRect l="-12302" t="0" r="-12302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834690" y="4918183"/>
            <a:ext cx="4056697" cy="3789027"/>
            <a:chOff x="0" y="0"/>
            <a:chExt cx="812800" cy="7591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759170"/>
            </a:xfrm>
            <a:custGeom>
              <a:avLst/>
              <a:gdLst/>
              <a:ahLst/>
              <a:cxnLst/>
              <a:rect r="r" b="b" t="t" l="l"/>
              <a:pathLst>
                <a:path h="759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59170"/>
                  </a:lnTo>
                  <a:lnTo>
                    <a:pt x="0" y="759170"/>
                  </a:lnTo>
                  <a:close/>
                </a:path>
              </a:pathLst>
            </a:custGeom>
            <a:blipFill>
              <a:blip r:embed="rId4"/>
              <a:stretch>
                <a:fillRect l="-12302" t="0" r="-12302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396213" y="4918183"/>
            <a:ext cx="4056697" cy="3789027"/>
            <a:chOff x="0" y="0"/>
            <a:chExt cx="812800" cy="7591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59170"/>
            </a:xfrm>
            <a:custGeom>
              <a:avLst/>
              <a:gdLst/>
              <a:ahLst/>
              <a:cxnLst/>
              <a:rect r="r" b="b" t="t" l="l"/>
              <a:pathLst>
                <a:path h="759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59170"/>
                  </a:lnTo>
                  <a:lnTo>
                    <a:pt x="0" y="759170"/>
                  </a:lnTo>
                  <a:close/>
                </a:path>
              </a:pathLst>
            </a:custGeom>
            <a:blipFill>
              <a:blip r:embed="rId5"/>
              <a:stretch>
                <a:fillRect l="-12267" t="0" r="-12267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957735" y="4918183"/>
            <a:ext cx="4056697" cy="3789027"/>
            <a:chOff x="0" y="0"/>
            <a:chExt cx="812800" cy="7591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759170"/>
            </a:xfrm>
            <a:custGeom>
              <a:avLst/>
              <a:gdLst/>
              <a:ahLst/>
              <a:cxnLst/>
              <a:rect r="r" b="b" t="t" l="l"/>
              <a:pathLst>
                <a:path h="759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59170"/>
                  </a:lnTo>
                  <a:lnTo>
                    <a:pt x="0" y="759170"/>
                  </a:lnTo>
                  <a:close/>
                </a:path>
              </a:pathLst>
            </a:custGeom>
            <a:blipFill>
              <a:blip r:embed="rId6"/>
              <a:stretch>
                <a:fillRect l="0" t="-21415" r="0" b="-21415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513693" y="7169421"/>
            <a:ext cx="13958004" cy="2088879"/>
            <a:chOff x="0" y="0"/>
            <a:chExt cx="5091918" cy="7620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91918" cy="762029"/>
            </a:xfrm>
            <a:custGeom>
              <a:avLst/>
              <a:gdLst/>
              <a:ahLst/>
              <a:cxnLst/>
              <a:rect r="r" b="b" t="t" l="l"/>
              <a:pathLst>
                <a:path h="762029" w="5091918">
                  <a:moveTo>
                    <a:pt x="0" y="0"/>
                  </a:moveTo>
                  <a:lnTo>
                    <a:pt x="5091918" y="0"/>
                  </a:lnTo>
                  <a:lnTo>
                    <a:pt x="5091918" y="762029"/>
                  </a:lnTo>
                  <a:lnTo>
                    <a:pt x="0" y="762029"/>
                  </a:lnTo>
                  <a:close/>
                </a:path>
              </a:pathLst>
            </a:custGeom>
            <a:solidFill>
              <a:srgbClr val="E3E1D4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208518" y="1028700"/>
            <a:ext cx="5870965" cy="5870941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703" r="0" b="-1670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57115" y="1340986"/>
            <a:ext cx="5246370" cy="524637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38888" r="0" b="-38888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4776117" y="7217545"/>
            <a:ext cx="12641446" cy="1868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</a:pPr>
            <a:r>
              <a:rPr lang="en-US" sz="2099" spc="209">
                <a:solidFill>
                  <a:srgbClr val="D14043"/>
                </a:solidFill>
                <a:latin typeface="Garet Light"/>
              </a:rPr>
              <a:t>Kroz dane provedene na putu sudionici su imali prilike vidjeti i naučiti puno novih stvari primjenjivih u nastavi i u svakodnevnom životu. Zahvaljujemo se domaćinima koji su bili vrlo gostoljubivi i ljubazni te su nam pružili mnoštvo novih informacija i sadržaja.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384282" y="1340986"/>
            <a:ext cx="5246370" cy="524637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-16703" r="0" b="-16703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46121" y="4440145"/>
            <a:ext cx="19600120" cy="5846855"/>
            <a:chOff x="0" y="0"/>
            <a:chExt cx="7150177" cy="21329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150177" cy="2132948"/>
            </a:xfrm>
            <a:custGeom>
              <a:avLst/>
              <a:gdLst/>
              <a:ahLst/>
              <a:cxnLst/>
              <a:rect r="r" b="b" t="t" l="l"/>
              <a:pathLst>
                <a:path h="2132948" w="7150177">
                  <a:moveTo>
                    <a:pt x="0" y="0"/>
                  </a:moveTo>
                  <a:lnTo>
                    <a:pt x="7150177" y="0"/>
                  </a:lnTo>
                  <a:lnTo>
                    <a:pt x="7150177" y="2132948"/>
                  </a:lnTo>
                  <a:lnTo>
                    <a:pt x="0" y="2132948"/>
                  </a:lnTo>
                  <a:close/>
                </a:path>
              </a:pathLst>
            </a:custGeom>
            <a:solidFill>
              <a:srgbClr val="3B383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16945" y="4799048"/>
            <a:ext cx="5129070" cy="5129050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753575" y="1114425"/>
            <a:ext cx="1078085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D14043"/>
                </a:solidFill>
                <a:latin typeface="Garet ExtraBold"/>
              </a:rPr>
              <a:t>UČENICI NA EDUKACIJI U GUNJI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60460" y="2352264"/>
            <a:ext cx="14767080" cy="1392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</a:pPr>
            <a:r>
              <a:rPr lang="en-US" sz="2099" spc="209">
                <a:solidFill>
                  <a:srgbClr val="E3E1D4"/>
                </a:solidFill>
                <a:latin typeface="Garet Light"/>
              </a:rPr>
              <a:t>26.10. učenici sudionici projekta STEMajmo započeli su novi set edukacija/radionica. Radi se o STEM radionicama koje će zbilja biti dinamične i zanimljive. Radionice će se održavati u Gunji. Kao i za sve edukacije, učenici imaju organiziran prijevoz i pratnju nastavnika.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579465" y="4799048"/>
            <a:ext cx="5129070" cy="512905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6666" r="0" b="-16666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641985" y="4799048"/>
            <a:ext cx="5129070" cy="512905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16666" r="0" b="-16666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884" y="3014564"/>
            <a:ext cx="5129070" cy="5129050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E3E1D4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60460" y="1827416"/>
            <a:ext cx="14767080" cy="451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59"/>
              </a:lnSpc>
            </a:pPr>
            <a:r>
              <a:rPr lang="en-US" sz="2199" spc="219">
                <a:solidFill>
                  <a:srgbClr val="D14043"/>
                </a:solidFill>
                <a:latin typeface="Garet Light"/>
              </a:rPr>
              <a:t>RUJAN-SIJEČANJ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579465" y="4457896"/>
            <a:ext cx="5129070" cy="5129050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702" t="0" r="-16702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432435" y="3014564"/>
            <a:ext cx="5129070" cy="512905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46839" y="3733800"/>
            <a:ext cx="6194322" cy="6194297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3B383F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D14043"/>
                </a:solidFill>
                <a:latin typeface="Garet Light"/>
              </a:rPr>
              <a:t>IVA TEŠEVKIĆ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73571" y="2570369"/>
            <a:ext cx="5573268" cy="557324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0074" t="0" r="-2325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241161" y="2175080"/>
            <a:ext cx="5522620" cy="5522598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46839" y="3733800"/>
            <a:ext cx="6194322" cy="6194297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757018" y="1114425"/>
            <a:ext cx="1277396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00"/>
              </a:lnSpc>
            </a:pPr>
            <a:r>
              <a:rPr lang="en-US" sz="5000">
                <a:solidFill>
                  <a:srgbClr val="3B383F"/>
                </a:solidFill>
                <a:latin typeface="Garet ExtraBold"/>
              </a:rPr>
              <a:t>AKTIVNOSTI PROVEDENE U PROJEKTU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60460" y="1789316"/>
            <a:ext cx="14767080" cy="609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99"/>
              </a:lnSpc>
            </a:pPr>
            <a:r>
              <a:rPr lang="en-US" sz="2999" spc="299">
                <a:solidFill>
                  <a:srgbClr val="D14043"/>
                </a:solidFill>
                <a:latin typeface="Garet Light"/>
              </a:rPr>
              <a:t>DANIJELA POTREBIĆ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73571" y="2570369"/>
            <a:ext cx="5573268" cy="557324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6666" r="0" b="-1666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241161" y="2175080"/>
            <a:ext cx="5522620" cy="5522598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1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5246370" cy="524637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520815" y="4011930"/>
            <a:ext cx="5246370" cy="524637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014835" y="1028700"/>
            <a:ext cx="5246370" cy="524637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DAF708kIatw</dc:identifier>
  <dcterms:modified xsi:type="dcterms:W3CDTF">2011-08-01T06:04:30Z</dcterms:modified>
  <cp:revision>1</cp:revision>
  <dc:title>Black and Cream Modern Company Profile Presentations</dc:title>
</cp:coreProperties>
</file>